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004500" cy="51206400"/>
  <p:notesSz cx="6858000" cy="9144000"/>
  <p:defaultTextStyle>
    <a:defPPr>
      <a:defRPr lang="es-ES"/>
    </a:defPPr>
    <a:lvl1pPr marL="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4917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49834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4752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996696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45870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49504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4421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199339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DAF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-1344" y="-72"/>
      </p:cViewPr>
      <p:guideLst>
        <p:guide orient="horz" pos="16128"/>
        <p:guide pos="11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00338" y="15907177"/>
            <a:ext cx="30603825" cy="109761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0675" y="29016960"/>
            <a:ext cx="25203150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1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8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7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6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438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180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2781598" y="15314510"/>
            <a:ext cx="31897735" cy="32622744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088386" y="15314510"/>
            <a:ext cx="95093137" cy="32622744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463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70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44107" y="32904857"/>
            <a:ext cx="30603825" cy="10170160"/>
          </a:xfrm>
        </p:spPr>
        <p:txBody>
          <a:bodyPr anchor="t"/>
          <a:lstStyle>
            <a:lvl1pPr algn="l">
              <a:defRPr sz="21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844107" y="21703461"/>
            <a:ext cx="30603825" cy="11201396"/>
          </a:xfrm>
        </p:spPr>
        <p:txBody>
          <a:bodyPr anchor="b"/>
          <a:lstStyle>
            <a:lvl1pPr marL="0" indent="0"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1pPr>
            <a:lvl2pPr marL="2491740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98348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3pPr>
            <a:lvl4pPr marL="74752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4pPr>
            <a:lvl5pPr marL="996696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284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088388" y="89208187"/>
            <a:ext cx="63495436" cy="252333760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1183899" y="89208187"/>
            <a:ext cx="63495436" cy="252333760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92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0225" y="2050630"/>
            <a:ext cx="32404050" cy="85344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462177"/>
            <a:ext cx="15908240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800225" y="16239067"/>
            <a:ext cx="15908240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8289788" y="11462177"/>
            <a:ext cx="15914489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8289788" y="16239067"/>
            <a:ext cx="15914489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208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9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01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0227" y="2038773"/>
            <a:ext cx="11845232" cy="8676640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76759" y="2038777"/>
            <a:ext cx="20127516" cy="43703244"/>
          </a:xfrm>
        </p:spPr>
        <p:txBody>
          <a:bodyPr/>
          <a:lstStyle>
            <a:lvl1pPr>
              <a:defRPr sz="17400"/>
            </a:lvl1pPr>
            <a:lvl2pPr>
              <a:defRPr sz="15300"/>
            </a:lvl2pPr>
            <a:lvl3pPr>
              <a:defRPr sz="13100"/>
            </a:lvl3pPr>
            <a:lvl4pPr>
              <a:defRPr sz="10900"/>
            </a:lvl4pPr>
            <a:lvl5pPr>
              <a:defRPr sz="10900"/>
            </a:lvl5pPr>
            <a:lvl6pPr>
              <a:defRPr sz="10900"/>
            </a:lvl6pPr>
            <a:lvl7pPr>
              <a:defRPr sz="10900"/>
            </a:lvl7pPr>
            <a:lvl8pPr>
              <a:defRPr sz="10900"/>
            </a:lvl8pPr>
            <a:lvl9pPr>
              <a:defRPr sz="10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00227" y="10715417"/>
            <a:ext cx="11845232" cy="35026604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474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57134" y="35844480"/>
            <a:ext cx="21602700" cy="4231644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7057134" y="4575387"/>
            <a:ext cx="21602700" cy="30723840"/>
          </a:xfrm>
        </p:spPr>
        <p:txBody>
          <a:bodyPr/>
          <a:lstStyle>
            <a:lvl1pPr marL="0" indent="0">
              <a:buNone/>
              <a:defRPr sz="17400"/>
            </a:lvl1pPr>
            <a:lvl2pPr marL="2491740" indent="0">
              <a:buNone/>
              <a:defRPr sz="15300"/>
            </a:lvl2pPr>
            <a:lvl3pPr marL="4983480" indent="0">
              <a:buNone/>
              <a:defRPr sz="13100"/>
            </a:lvl3pPr>
            <a:lvl4pPr marL="7475220" indent="0">
              <a:buNone/>
              <a:defRPr sz="10900"/>
            </a:lvl4pPr>
            <a:lvl5pPr marL="9966960" indent="0">
              <a:buNone/>
              <a:defRPr sz="10900"/>
            </a:lvl5pPr>
            <a:lvl6pPr marL="12458700" indent="0">
              <a:buNone/>
              <a:defRPr sz="10900"/>
            </a:lvl6pPr>
            <a:lvl7pPr marL="14950440" indent="0">
              <a:buNone/>
              <a:defRPr sz="10900"/>
            </a:lvl7pPr>
            <a:lvl8pPr marL="17442180" indent="0">
              <a:buNone/>
              <a:defRPr sz="10900"/>
            </a:lvl8pPr>
            <a:lvl9pPr marL="19933920" indent="0">
              <a:buNone/>
              <a:defRPr sz="109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057134" y="40076124"/>
            <a:ext cx="21602700" cy="6009636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23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800225" y="2050630"/>
            <a:ext cx="32404050" cy="8534400"/>
          </a:xfrm>
          <a:prstGeom prst="rect">
            <a:avLst/>
          </a:prstGeom>
        </p:spPr>
        <p:txBody>
          <a:bodyPr vert="horz" lIns="498348" tIns="249174" rIns="498348" bIns="24917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948164"/>
            <a:ext cx="32404050" cy="33793857"/>
          </a:xfrm>
          <a:prstGeom prst="rect">
            <a:avLst/>
          </a:prstGeom>
        </p:spPr>
        <p:txBody>
          <a:bodyPr vert="horz" lIns="498348" tIns="249174" rIns="498348" bIns="24917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800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l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ABB5C-8E18-40E6-88D0-FD7528AE307F}" type="datetimeFigureOut">
              <a:rPr lang="es-ES" smtClean="0"/>
              <a:t>06/10/2014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301538" y="47460750"/>
            <a:ext cx="11401425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ct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5803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082-4FE2-439E-864F-F40531D64E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28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83480" rtl="0" eaLnBrk="1" latinLnBrk="0" hangingPunct="1">
        <a:spcBef>
          <a:spcPct val="0"/>
        </a:spcBef>
        <a:buNone/>
        <a:defRPr sz="2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805" indent="-1868805" algn="l" defTabSz="4983480" rtl="0" eaLnBrk="1" latinLnBrk="0" hangingPunct="1">
        <a:spcBef>
          <a:spcPct val="20000"/>
        </a:spcBef>
        <a:buFont typeface="Arial" pitchFamily="34" charset="0"/>
        <a:buChar char="•"/>
        <a:defRPr sz="17400" kern="1200">
          <a:solidFill>
            <a:schemeClr val="tx1"/>
          </a:solidFill>
          <a:latin typeface="+mn-lt"/>
          <a:ea typeface="+mn-ea"/>
          <a:cs typeface="+mn-cs"/>
        </a:defRPr>
      </a:lvl1pPr>
      <a:lvl2pPr marL="4049078" indent="-1557338" algn="l" defTabSz="4983480" rtl="0" eaLnBrk="1" latinLnBrk="0" hangingPunct="1">
        <a:spcBef>
          <a:spcPct val="20000"/>
        </a:spcBef>
        <a:buFont typeface="Arial" pitchFamily="34" charset="0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293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21090" indent="-1245870" algn="l" defTabSz="4983480" rtl="0" eaLnBrk="1" latinLnBrk="0" hangingPunct="1">
        <a:spcBef>
          <a:spcPct val="20000"/>
        </a:spcBef>
        <a:buFont typeface="Arial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4pPr>
      <a:lvl5pPr marL="11212830" indent="-1245870" algn="l" defTabSz="4983480" rtl="0" eaLnBrk="1" latinLnBrk="0" hangingPunct="1">
        <a:spcBef>
          <a:spcPct val="20000"/>
        </a:spcBef>
        <a:buFont typeface="Arial" pitchFamily="34" charset="0"/>
        <a:buChar char="»"/>
        <a:defRPr sz="10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0457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631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7pPr>
      <a:lvl8pPr marL="186880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8pPr>
      <a:lvl9pPr marL="2117979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917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49834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4752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996696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870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9504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4421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39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664546" y="976464"/>
            <a:ext cx="30603825" cy="4248472"/>
          </a:xfrm>
        </p:spPr>
        <p:txBody>
          <a:bodyPr>
            <a:normAutofit/>
          </a:bodyPr>
          <a:lstStyle/>
          <a:p>
            <a: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PORTADORES  ASINTOMÁTICOS  DE </a:t>
            </a:r>
            <a:r>
              <a:rPr kumimoji="0" lang="es-ES" sz="360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STAPHYLOCOCCUS AUREUS</a:t>
            </a:r>
            <a: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EN NARIZ Y GARGANTA EN PERSONAL DE SALUD.  </a:t>
            </a:r>
            <a:b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¨HOSPITAL PEDIATRICO PEPE PORTILLA  PINAR DEL RÍO.</a:t>
            </a:r>
            <a:b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s-ES" sz="3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Autor: Dr. González Martínez Miguel Luis </a:t>
            </a:r>
            <a:endParaRPr lang="es-ES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92338" y="4504856"/>
            <a:ext cx="34419824" cy="45797088"/>
          </a:xfrm>
        </p:spPr>
        <p:txBody>
          <a:bodyPr>
            <a:normAutofit/>
          </a:bodyPr>
          <a:lstStyle/>
          <a:p>
            <a:pPr lvl="0" algn="l" defTabSz="4983163" fontAlgn="base">
              <a:lnSpc>
                <a:spcPct val="90000"/>
              </a:lnSpc>
              <a:spcAft>
                <a:spcPct val="0"/>
              </a:spcAft>
            </a:pP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Introducción: </a:t>
            </a:r>
            <a:r>
              <a:rPr kumimoji="0" lang="es-ES" sz="280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Staphylococcus aureus</a:t>
            </a: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 es el </a:t>
            </a:r>
            <a:r>
              <a:rPr kumimoji="0" lang="es-ES" sz="280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principal patógeno causante de infecciones asociada a la asistencia sanitaria (IAAS), se le atribuye como fuente de colonización inicial  las fosas nasales. Se transmite por aerosoles y por contacto  entre el personal hospitalario y pacientes</a:t>
            </a:r>
          </a:p>
          <a:p>
            <a:pPr lvl="0" algn="l" defTabSz="4983163" fontAlgn="base">
              <a:lnSpc>
                <a:spcPct val="90000"/>
              </a:lnSpc>
              <a:spcAft>
                <a:spcPct val="0"/>
              </a:spcAft>
            </a:pP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Por existir en estos últimos años un incremento en la incidencia de infecciones sistémicas por el </a:t>
            </a:r>
            <a:r>
              <a:rPr kumimoji="0" lang="es-ES" sz="280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Staphylococcus aureus</a:t>
            </a: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a nivel mundial,  se realizó la investigación, partiendo de la Identificación de portadores nasofaríngeos de </a:t>
            </a:r>
            <a:r>
              <a:rPr kumimoji="0" lang="es-ES" sz="280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S. aureus</a:t>
            </a:r>
            <a:r>
              <a:rPr kumimoji="0" lang="es-ES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en el personal de salud del Hospital Provincial Pediátrico de Pinar del Río  dada la alta incidencia de los mismos asociados a pacientes que enferman gravemente. </a:t>
            </a:r>
          </a:p>
          <a:p>
            <a:pPr algn="l"/>
            <a:r>
              <a:rPr kumimoji="0" lang="es-E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Método: Se realizó un estudio de investigación - desarrollo, observacional, descriptivo y transversal. La muestra de 195 personas fue conformada por médicos, enfermeras, personal de  laboratorios y otros, y procesadas según protocolos. El perfil de susceptibilidad antimicrobiana se determinó por el método de Kirby-Bauer.</a:t>
            </a:r>
          </a:p>
          <a:p>
            <a:pPr lvl="0" algn="l" defTabSz="4983163" fontAlgn="base">
              <a:lnSpc>
                <a:spcPct val="90000"/>
              </a:lnSpc>
              <a:spcAft>
                <a:spcPct val="0"/>
              </a:spcAft>
            </a:pPr>
            <a:r>
              <a:rPr kumimoji="0" lang="es-E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Resultados.</a:t>
            </a:r>
          </a:p>
          <a:p>
            <a:pPr lvl="0" defTabSz="4983163" fontAlgn="base">
              <a:lnSpc>
                <a:spcPct val="90000"/>
              </a:lnSpc>
              <a:spcAft>
                <a:spcPct val="0"/>
              </a:spcAft>
            </a:pPr>
            <a:endParaRPr kumimoji="0" lang="es-E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0" algn="l" defTabSz="4983163" fontAlgn="base">
              <a:lnSpc>
                <a:spcPct val="90000"/>
              </a:lnSpc>
              <a:spcAft>
                <a:spcPct val="0"/>
              </a:spcAft>
            </a:pPr>
            <a:r>
              <a:rPr kumimoji="0" lang="es-E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Tabla No I:</a:t>
            </a:r>
            <a:r>
              <a:rPr kumimoji="0" lang="es-E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Distribución de portadores y no portadores de S. aureus según edad en trabajadores del HPPP Pinar .</a:t>
            </a:r>
          </a:p>
          <a:p>
            <a:pPr lvl="0" algn="l" defTabSz="4983163" fontAlgn="base">
              <a:lnSpc>
                <a:spcPct val="90000"/>
              </a:lnSpc>
              <a:spcAft>
                <a:spcPct val="0"/>
              </a:spcAft>
            </a:pPr>
            <a:endParaRPr kumimoji="0" lang="es-ES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algn="l"/>
            <a:endParaRPr lang="es-ES" sz="2800" dirty="0" smtClean="0"/>
          </a:p>
          <a:p>
            <a:pPr algn="l"/>
            <a:endParaRPr lang="es-ES" sz="2800" dirty="0"/>
          </a:p>
          <a:p>
            <a:pPr algn="l"/>
            <a:endParaRPr lang="es-ES" sz="2800" dirty="0" smtClean="0"/>
          </a:p>
          <a:p>
            <a:pPr algn="l"/>
            <a:endParaRPr lang="es-ES" sz="2800" dirty="0"/>
          </a:p>
          <a:p>
            <a:pPr algn="l"/>
            <a:endParaRPr lang="es-ES" sz="2800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800" b="1" dirty="0" smtClean="0">
              <a:effectLst/>
              <a:latin typeface="Arial"/>
              <a:ea typeface="Calibri"/>
              <a:cs typeface="Times New Roman"/>
            </a:endParaRP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ea typeface="Calibri"/>
              <a:cs typeface="Times New Roman"/>
            </a:endParaRP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r>
              <a:rPr lang="es-ES" sz="2800" b="1" dirty="0" smtClean="0">
                <a:effectLst/>
                <a:latin typeface="Arial"/>
                <a:ea typeface="Calibri"/>
                <a:cs typeface="Times New Roman"/>
              </a:rPr>
              <a:t>Tabla No II:</a:t>
            </a:r>
            <a:r>
              <a:rPr lang="es-ES" sz="2800" dirty="0" smtClean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s-ES" sz="2800" b="1" dirty="0" smtClean="0">
                <a:effectLst/>
                <a:latin typeface="Arial"/>
                <a:ea typeface="Calibri"/>
                <a:cs typeface="Times New Roman"/>
              </a:rPr>
              <a:t>Distribución de los  trabajadores del HPPP Pinar del Río según vínculo laboral.</a:t>
            </a:r>
            <a:endParaRPr lang="es-ES" sz="2400" dirty="0">
              <a:ea typeface="Calibri"/>
              <a:cs typeface="Times New Roman"/>
            </a:endParaRPr>
          </a:p>
          <a:p>
            <a:pPr algn="l"/>
            <a:endParaRPr lang="es-ES" sz="2800" dirty="0" smtClean="0"/>
          </a:p>
          <a:p>
            <a:pPr algn="l"/>
            <a:endParaRPr lang="es-ES" sz="2800" dirty="0"/>
          </a:p>
          <a:p>
            <a:pPr algn="l"/>
            <a:endParaRPr lang="es-ES" sz="2800" dirty="0" smtClean="0"/>
          </a:p>
          <a:p>
            <a:pPr algn="l"/>
            <a:endParaRPr lang="es-ES" sz="2800" dirty="0"/>
          </a:p>
          <a:p>
            <a:pPr algn="l"/>
            <a:endParaRPr lang="es-ES" sz="2800" dirty="0" smtClean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800" b="1" dirty="0" smtClean="0">
                <a:effectLst/>
                <a:latin typeface="Arial"/>
                <a:ea typeface="Calibri"/>
                <a:cs typeface="Times New Roman"/>
              </a:rPr>
              <a:t>Tabla No III: Aislamiento de S. aureus nasal y faríngeo  en trabajadores del HPPP Pinar del Río.</a:t>
            </a:r>
            <a:endParaRPr lang="es-ES" sz="2400" dirty="0">
              <a:ea typeface="Calibri"/>
              <a:cs typeface="Times New Roman"/>
            </a:endParaRPr>
          </a:p>
          <a:p>
            <a:pPr algn="l"/>
            <a:endParaRPr lang="es-ES" sz="2800" dirty="0" smtClean="0"/>
          </a:p>
          <a:p>
            <a:pPr algn="l"/>
            <a:endParaRPr lang="es-ES" sz="2800" dirty="0" smtClean="0"/>
          </a:p>
          <a:p>
            <a:pPr algn="l"/>
            <a:endParaRPr lang="es-ES" sz="2800" dirty="0"/>
          </a:p>
          <a:p>
            <a:pPr algn="l"/>
            <a:endParaRPr lang="es-ES" sz="2800" dirty="0" smtClean="0"/>
          </a:p>
          <a:p>
            <a:pPr algn="l"/>
            <a:endParaRPr lang="es-ES" sz="2800" dirty="0" smtClean="0"/>
          </a:p>
          <a:p>
            <a:pPr algn="l"/>
            <a:r>
              <a:rPr lang="es-ES" sz="2400" dirty="0" smtClean="0">
                <a:latin typeface="Arial" pitchFamily="34" charset="0"/>
                <a:cs typeface="Arial" pitchFamily="34" charset="0"/>
              </a:rPr>
              <a:t>Existe un predominio de portadores nasales(22,50%) que faríngeos en los trabajadores estudiados.</a:t>
            </a:r>
          </a:p>
          <a:p>
            <a:pPr algn="l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r>
              <a:rPr lang="es-ES" sz="2400" b="1" dirty="0" smtClean="0">
                <a:effectLst/>
                <a:latin typeface="Arial"/>
                <a:ea typeface="Calibri"/>
                <a:cs typeface="Times New Roman"/>
              </a:rPr>
              <a:t>Tabla No IV:</a:t>
            </a:r>
            <a:r>
              <a:rPr lang="es-ES" sz="2400" dirty="0" smtClean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s-ES" sz="2400" b="1" dirty="0" smtClean="0">
                <a:effectLst/>
                <a:latin typeface="Arial"/>
                <a:ea typeface="Calibri"/>
                <a:cs typeface="Times New Roman"/>
              </a:rPr>
              <a:t>Distribución del estado de portador nasal y faríngeo  según vínculo laboral.</a:t>
            </a: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endParaRPr lang="es-ES" sz="2400" b="1" dirty="0">
              <a:latin typeface="Arial"/>
              <a:ea typeface="Calibri"/>
              <a:cs typeface="Times New Roman"/>
            </a:endParaRPr>
          </a:p>
          <a:p>
            <a:pPr algn="l">
              <a:lnSpc>
                <a:spcPct val="150000"/>
              </a:lnSpc>
              <a:spcAft>
                <a:spcPts val="1000"/>
              </a:spcAft>
            </a:pPr>
            <a:endParaRPr lang="es-ES" sz="2000" dirty="0">
              <a:ea typeface="Calibri"/>
              <a:cs typeface="Times New Roman"/>
            </a:endParaRPr>
          </a:p>
          <a:p>
            <a:pPr algn="l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l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sz="2400" dirty="0" smtClean="0">
                <a:latin typeface="Arial" pitchFamily="34" charset="0"/>
                <a:cs typeface="Arial" pitchFamily="34" charset="0"/>
              </a:rPr>
              <a:t>Prevalece el estado de portador nasal ( 84,60%)con el respecto al faríngeo, predominando en el personal de enfermería con 44,1% y en los médicos con un 23.2% respectivamente.</a:t>
            </a:r>
          </a:p>
          <a:p>
            <a:pPr algn="l"/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b="1" dirty="0" smtClean="0">
                <a:effectLst/>
                <a:latin typeface="Arial"/>
                <a:ea typeface="Calibri"/>
                <a:cs typeface="Times New Roman"/>
              </a:rPr>
              <a:t>Tabla No V: Factores de riesgo asociados al estado de portador nasal y faríngeo de S. aureus  en trabajadores del HPPP Pinar del Río.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b="1" dirty="0" smtClean="0">
              <a:effectLst/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Los contaminantes ambientales constituyen los principales factores de riesgos ,resultando el polvo el mas significativo, seguido de las enfermedades crónicas 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b="1" dirty="0" smtClean="0">
                <a:effectLst/>
                <a:latin typeface="Arial"/>
                <a:ea typeface="Calibri"/>
                <a:cs typeface="Times New Roman"/>
              </a:rPr>
              <a:t>Tabla VI:</a:t>
            </a:r>
            <a:r>
              <a:rPr lang="es-ES" sz="2400" dirty="0" smtClean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es-ES" sz="2400" b="1" dirty="0" smtClean="0">
                <a:effectLst/>
                <a:latin typeface="Arial"/>
                <a:ea typeface="Calibri"/>
                <a:cs typeface="Times New Roman"/>
              </a:rPr>
              <a:t>Gérmenes asociados al estado de portador nasal y faríngeo de S aureus en trabajadores del HPPP Pinar del Río.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Tabla No VII: Patrón de susceptibilidad antimicrobiana.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Resultó el Linezolid el antimicrobiano mas sensible, y el Aztreonam el mas resistente;14 cepas resultaron MRSA  y 6 mostraron sensibilidad intermedia.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Conclusiones: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1-El estado de portador nasal prevaleció al faríngeo.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2-Los contaminantes ambientales  fue el factor de riesgo  mas significativo.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3-El estreptococo pyogenes resulto el germen asociado mas frecuente. 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latin typeface="Arial" pitchFamily="34" charset="0"/>
                <a:ea typeface="Calibri"/>
                <a:cs typeface="Arial" pitchFamily="34" charset="0"/>
              </a:rPr>
              <a:t>4-Catorce </a:t>
            </a:r>
            <a:r>
              <a:rPr lang="es-ES" sz="2400" smtClean="0">
                <a:latin typeface="Arial" pitchFamily="34" charset="0"/>
                <a:ea typeface="Calibri"/>
                <a:cs typeface="Arial" pitchFamily="34" charset="0"/>
              </a:rPr>
              <a:t>cepas resultaron MRSA.</a:t>
            </a:r>
            <a:endParaRPr lang="es-ES" sz="2400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198871"/>
              </p:ext>
            </p:extLst>
          </p:nvPr>
        </p:nvGraphicFramePr>
        <p:xfrm>
          <a:off x="3456634" y="9401400"/>
          <a:ext cx="4649470" cy="24688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8980"/>
                <a:gridCol w="602615"/>
                <a:gridCol w="675640"/>
                <a:gridCol w="647065"/>
                <a:gridCol w="675640"/>
                <a:gridCol w="659765"/>
                <a:gridCol w="659765"/>
              </a:tblGrid>
              <a:tr h="2482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Edad (años)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5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 portadores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225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25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16 a 35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22.4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77.21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40.51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36 a 60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28.0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71.96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107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54.87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5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mas de 60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6.1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24.6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147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75.38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794038" y="28022550"/>
            <a:ext cx="3600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964796"/>
              </p:ext>
            </p:extLst>
          </p:nvPr>
        </p:nvGraphicFramePr>
        <p:xfrm>
          <a:off x="3312618" y="14513968"/>
          <a:ext cx="4761230" cy="1920240"/>
        </p:xfrm>
        <a:graphic>
          <a:graphicData uri="http://schemas.openxmlformats.org/drawingml/2006/table">
            <a:tbl>
              <a:tblPr/>
              <a:tblGrid>
                <a:gridCol w="2476500"/>
                <a:gridCol w="1142365"/>
                <a:gridCol w="1142365"/>
              </a:tblGrid>
              <a:tr h="1231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Vínculo laboral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 (n= 195)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Médicos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79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Personal de enfermería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35.38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1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Manipuladores de alimentos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7.17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Medios Diagnósticos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24.10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Otro personal de servicio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10.76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9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95396"/>
              </p:ext>
            </p:extLst>
          </p:nvPr>
        </p:nvGraphicFramePr>
        <p:xfrm>
          <a:off x="3456634" y="18042360"/>
          <a:ext cx="4415790" cy="16459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80770"/>
                <a:gridCol w="506730"/>
                <a:gridCol w="605790"/>
                <a:gridCol w="543560"/>
                <a:gridCol w="569595"/>
                <a:gridCol w="553085"/>
                <a:gridCol w="556260"/>
              </a:tblGrid>
              <a:tr h="2114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Aislamiento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6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 portadores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6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14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Nasal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151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17.4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Faringeo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4.1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187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95.8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4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13.33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338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86.6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390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286272"/>
              </p:ext>
            </p:extLst>
          </p:nvPr>
        </p:nvGraphicFramePr>
        <p:xfrm>
          <a:off x="3240610" y="22218824"/>
          <a:ext cx="4874895" cy="3566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19555"/>
                <a:gridCol w="500380"/>
                <a:gridCol w="580390"/>
                <a:gridCol w="500380"/>
                <a:gridCol w="580390"/>
                <a:gridCol w="500380"/>
                <a:gridCol w="693420"/>
              </a:tblGrid>
              <a:tr h="533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Vinculo laboral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 nasal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 faringeo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3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3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Médicos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23.2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23.5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3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Personal de enfermería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44.1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37.2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3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Manipuladores de alimentos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5.8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Medios Diagnósticos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18.6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25.49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4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Otro personal de servicio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11.3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84.6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15.6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767587"/>
              </p:ext>
            </p:extLst>
          </p:nvPr>
        </p:nvGraphicFramePr>
        <p:xfrm>
          <a:off x="3240610" y="28254518"/>
          <a:ext cx="5446395" cy="2743200"/>
        </p:xfrm>
        <a:graphic>
          <a:graphicData uri="http://schemas.openxmlformats.org/drawingml/2006/table">
            <a:tbl>
              <a:tblPr/>
              <a:tblGrid>
                <a:gridCol w="2832735"/>
                <a:gridCol w="1306830"/>
                <a:gridCol w="1306830"/>
              </a:tblGrid>
              <a:tr h="1352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Factores de riesgo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Contaminantes ambientales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34.2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87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Hacinamiento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6.66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9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Hábito de fumar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18.0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Enfermedades crónicas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23.8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IRA a repetición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2.8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Uso previo de antibióticos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2.8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Tratamiento con esteroides previo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4.7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Tratamiento quirúrgico previo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6.66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5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105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94232"/>
              </p:ext>
            </p:extLst>
          </p:nvPr>
        </p:nvGraphicFramePr>
        <p:xfrm>
          <a:off x="3528642" y="33668096"/>
          <a:ext cx="4874260" cy="31445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30985"/>
                <a:gridCol w="516255"/>
                <a:gridCol w="598170"/>
                <a:gridCol w="516255"/>
                <a:gridCol w="598170"/>
                <a:gridCol w="516255"/>
                <a:gridCol w="59817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Gérmenes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asociados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 Nasal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Portador Faringeo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i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Streptococcus</a:t>
                      </a:r>
                      <a:r>
                        <a:rPr lang="es-ES" sz="12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pyogenes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37.5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Pseudomonas spp.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33.3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Klebsiella spp.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33.3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Escherichia coli.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33.3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Streptococcus pneumoniae.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37.5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62.5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418330"/>
              </p:ext>
            </p:extLst>
          </p:nvPr>
        </p:nvGraphicFramePr>
        <p:xfrm>
          <a:off x="3312618" y="38780664"/>
          <a:ext cx="4991100" cy="5198745"/>
        </p:xfrm>
        <a:graphic>
          <a:graphicData uri="http://schemas.openxmlformats.org/drawingml/2006/table">
            <a:tbl>
              <a:tblPr/>
              <a:tblGrid>
                <a:gridCol w="1712595"/>
                <a:gridCol w="1236345"/>
                <a:gridCol w="1133475"/>
                <a:gridCol w="908685"/>
              </a:tblGrid>
              <a:tr h="33591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Antibióticos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Sensible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Intermedio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Resistente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Augmentin(AUG)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Ampicillin/Sulbactam 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Amoxicillin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9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Cefazolin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Cefotaxime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Ticarcilin/A.Clavulánico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Aztreonam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Ceftazidime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Ceftriaxone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Co-trimoxazol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Clindamycin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Meropenem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Teicoplanin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Linezolid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Cefoxitim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8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Vancomicina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s-E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555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813</Words>
  <Application>Microsoft Office PowerPoint</Application>
  <PresentationFormat>Personalizado</PresentationFormat>
  <Paragraphs>372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PORTADORES  ASINTOMÁTICOS  DE STAPHYLOCOCCUS AUREUS EN NARIZ Y GARGANTA EN PERSONAL DE SALUD.   ¨HOSPITAL PEDIATRICO PEPE PORTILLA  PINAR DEL RÍO. Autor: Dr. González Martínez Miguel Luis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PORTADORES  ASINTOMÁTICOS  DE STAPHYLOCOCCUS AUREUS EN NARIZ Y GARGANTA EN PERSONAL DE SALUD.   ¨HOSPITAL PEDIATRICO PEPE PORTILLA  PINAR DEL RÍO. Autor: Dr. González Martínez Miguel Luis</dc:title>
  <dc:creator>Kirenia</dc:creator>
  <cp:lastModifiedBy>Kirenia</cp:lastModifiedBy>
  <cp:revision>5</cp:revision>
  <dcterms:created xsi:type="dcterms:W3CDTF">2014-10-07T05:55:54Z</dcterms:created>
  <dcterms:modified xsi:type="dcterms:W3CDTF">2014-10-07T06:44:31Z</dcterms:modified>
</cp:coreProperties>
</file>