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51206400"/>
  <p:notesSz cx="6858000" cy="9144000"/>
  <p:defaultTextStyle>
    <a:defPPr>
      <a:defRPr lang="es-ES"/>
    </a:defPPr>
    <a:lvl1pPr marL="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AF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344" y="-72"/>
      </p:cViewPr>
      <p:guideLst>
        <p:guide orient="horz" pos="16128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38" y="15907177"/>
            <a:ext cx="30603825" cy="109761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675" y="29016960"/>
            <a:ext cx="2520315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38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80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2781598" y="15314510"/>
            <a:ext cx="31897735" cy="32622744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088386" y="15314510"/>
            <a:ext cx="95093137" cy="3262274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63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7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07" y="32904857"/>
            <a:ext cx="30603825" cy="10170160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07" y="21703461"/>
            <a:ext cx="30603825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8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88388" y="89208187"/>
            <a:ext cx="63495436" cy="252333760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183899" y="89208187"/>
            <a:ext cx="63495436" cy="252333760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92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5" y="2050630"/>
            <a:ext cx="3240405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462177"/>
            <a:ext cx="15908240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25" y="16239067"/>
            <a:ext cx="15908240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788" y="11462177"/>
            <a:ext cx="15914489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788" y="16239067"/>
            <a:ext cx="15914489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08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29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01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7" y="2038773"/>
            <a:ext cx="11845232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59" y="2038777"/>
            <a:ext cx="20127516" cy="43703244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27" y="10715417"/>
            <a:ext cx="11845232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7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4" y="35844480"/>
            <a:ext cx="2160270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4" y="4575387"/>
            <a:ext cx="2160270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4" y="40076124"/>
            <a:ext cx="2160270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23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25" y="2050630"/>
            <a:ext cx="32404050" cy="853440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948164"/>
            <a:ext cx="32404050" cy="33793857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BB5C-8E18-40E6-88D0-FD7528AE307F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38" y="47460750"/>
            <a:ext cx="11401425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4082-4FE2-439E-864F-F40531D64E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2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64546" y="976464"/>
            <a:ext cx="30603825" cy="4248472"/>
          </a:xfrm>
        </p:spPr>
        <p:txBody>
          <a:bodyPr>
            <a:normAutofit/>
          </a:bodyPr>
          <a:lstStyle/>
          <a:p>
            <a: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PORTADORES  ASINTOMÁTICOS  DE </a:t>
            </a:r>
            <a:r>
              <a:rPr kumimoji="0" lang="es-ES" sz="36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STAPHYLOCOCCUS AUREUS</a:t>
            </a:r>
            <a: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EN NARIZ Y GARGANTA EN PERSONAL DE SALUD.  </a:t>
            </a:r>
            <a:b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¨HOSPITAL PEDIATRICO PEPE PORTILLA  PINAR DEL RÍO.</a:t>
            </a:r>
            <a:b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</a:br>
            <a:r>
              <a:rPr kumimoji="0" lang="es-ES" sz="3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Autor: Dr. González Martínez Miguel Luis 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92338" y="4504856"/>
            <a:ext cx="34419824" cy="45797088"/>
          </a:xfrm>
        </p:spPr>
        <p:txBody>
          <a:bodyPr>
            <a:normAutofit/>
          </a:bodyPr>
          <a:lstStyle/>
          <a:p>
            <a:pPr lvl="0" algn="l" defTabSz="4983163" fontAlgn="base">
              <a:lnSpc>
                <a:spcPct val="90000"/>
              </a:lnSpc>
              <a:spcAft>
                <a:spcPct val="0"/>
              </a:spcAft>
            </a:pP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Introducción: </a:t>
            </a:r>
            <a:r>
              <a:rPr kumimoji="0" lang="es-ES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Staphylococcus aureus</a:t>
            </a: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 es el </a:t>
            </a:r>
            <a:r>
              <a:rPr kumimoji="0" lang="es-ES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principal patógeno causante de infecciones asociada a la asistencia sanitaria (IAAS), se le atribuye como fuente de colonización inicial  las fosas nasales. Se transmite por aerosoles y por contacto  entre el personal hospitalario y pacientes</a:t>
            </a:r>
          </a:p>
          <a:p>
            <a:pPr lvl="0" algn="l" defTabSz="4983163" fontAlgn="base">
              <a:lnSpc>
                <a:spcPct val="90000"/>
              </a:lnSpc>
              <a:spcAft>
                <a:spcPct val="0"/>
              </a:spcAft>
            </a:pP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Por existir en estos últimos años un incremento en la incidencia de infecciones sistémicas por el </a:t>
            </a:r>
            <a:r>
              <a:rPr kumimoji="0" lang="es-ES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Staphylococcus aureus</a:t>
            </a: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 nivel mundial,  se realizó la investigación, partiendo de la Identificación de portadores nasofaríngeos de </a:t>
            </a:r>
            <a:r>
              <a:rPr kumimoji="0" lang="es-ES" sz="28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S. aureus</a:t>
            </a:r>
            <a:r>
              <a:rPr kumimoji="0" lang="es-E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en el personal de salud del Hospital Provincial Pediátrico de Pinar del Río  dada la alta incidencia de los mismos asociados a pacientes que enferman gravemente. </a:t>
            </a:r>
          </a:p>
          <a:p>
            <a:pPr algn="l"/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Método: Se realizó un estudio de investigación - desarrollo, observacional, descriptivo y transversal. La muestra de 195 personas fue conformada por médicos, enfermeras, personal de  laboratorios y otros, y procesadas según protocolos. El perfil de susceptibilidad antimicrobiana se determinó por el método de Kirby-Bauer.</a:t>
            </a:r>
          </a:p>
          <a:p>
            <a:pPr lvl="0" algn="l" defTabSz="4983163" fontAlgn="base">
              <a:lnSpc>
                <a:spcPct val="90000"/>
              </a:lnSpc>
              <a:spcAft>
                <a:spcPct val="0"/>
              </a:spcAft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Resultados.</a:t>
            </a:r>
          </a:p>
          <a:p>
            <a:pPr lvl="0" defTabSz="4983163" fontAlgn="base">
              <a:lnSpc>
                <a:spcPct val="90000"/>
              </a:lnSpc>
              <a:spcAft>
                <a:spcPct val="0"/>
              </a:spcAft>
            </a:pP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 algn="l" defTabSz="4983163" fontAlgn="base">
              <a:lnSpc>
                <a:spcPct val="90000"/>
              </a:lnSpc>
              <a:spcAft>
                <a:spcPct val="0"/>
              </a:spcAft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Tabla No I:</a:t>
            </a: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Distribución de portadores y no portadores de S. aureus según edad en trabajadores del HPPP Pinar .</a:t>
            </a:r>
          </a:p>
          <a:p>
            <a:pPr lvl="0" algn="l" defTabSz="4983163" fontAlgn="base">
              <a:lnSpc>
                <a:spcPct val="90000"/>
              </a:lnSpc>
              <a:spcAft>
                <a:spcPct val="0"/>
              </a:spcAft>
            </a:pP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  <a:p>
            <a:pPr algn="l"/>
            <a:endParaRPr lang="es-ES" sz="2800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800" b="1" dirty="0" smtClean="0">
              <a:effectLst/>
              <a:latin typeface="Arial"/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s-ES" sz="2800" b="1" dirty="0" smtClean="0">
                <a:effectLst/>
                <a:latin typeface="Arial"/>
                <a:ea typeface="Calibri"/>
                <a:cs typeface="Times New Roman"/>
              </a:rPr>
              <a:t>Tabla No II:</a:t>
            </a:r>
            <a:r>
              <a:rPr lang="es-ES" sz="28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s-ES" sz="2800" b="1" dirty="0" smtClean="0">
                <a:effectLst/>
                <a:latin typeface="Arial"/>
                <a:ea typeface="Calibri"/>
                <a:cs typeface="Times New Roman"/>
              </a:rPr>
              <a:t>Distribución de los  trabajadores del HPPP Pinar del Río según vínculo laboral.</a:t>
            </a:r>
            <a:endParaRPr lang="es-ES" sz="2400" dirty="0">
              <a:ea typeface="Calibri"/>
              <a:cs typeface="Times New Roman"/>
            </a:endParaRPr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  <a:p>
            <a:pPr algn="l"/>
            <a:endParaRPr lang="es-ES" sz="2800" dirty="0" smtClean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800" b="1" dirty="0" smtClean="0">
                <a:effectLst/>
                <a:latin typeface="Arial"/>
                <a:ea typeface="Calibri"/>
                <a:cs typeface="Times New Roman"/>
              </a:rPr>
              <a:t>Tabla No III: Aislamiento de S. aureus nasal y faríngeo  en trabajadores del HPPP Pinar del Río.</a:t>
            </a:r>
            <a:endParaRPr lang="es-ES" sz="2400" dirty="0">
              <a:ea typeface="Calibri"/>
              <a:cs typeface="Times New Roman"/>
            </a:endParaRPr>
          </a:p>
          <a:p>
            <a:pPr algn="l"/>
            <a:endParaRPr lang="es-ES" sz="2800" dirty="0" smtClean="0"/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  <a:p>
            <a:pPr algn="l"/>
            <a:endParaRPr lang="es-ES" sz="2800" dirty="0" smtClean="0"/>
          </a:p>
          <a:p>
            <a:pPr algn="l"/>
            <a:endParaRPr lang="es-ES" sz="2800" dirty="0" smtClean="0"/>
          </a:p>
          <a:p>
            <a:pPr algn="l"/>
            <a:r>
              <a:rPr lang="es-ES" sz="2400" dirty="0" smtClean="0">
                <a:latin typeface="Arial" pitchFamily="34" charset="0"/>
                <a:cs typeface="Arial" pitchFamily="34" charset="0"/>
              </a:rPr>
              <a:t>Existe un predominio de portadores nasales(22,50%) que faríngeos en los trabajadores estudiados.</a:t>
            </a:r>
          </a:p>
          <a:p>
            <a:pPr algn="l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s-ES" sz="2400" b="1" dirty="0" smtClean="0">
                <a:effectLst/>
                <a:latin typeface="Arial"/>
                <a:ea typeface="Calibri"/>
                <a:cs typeface="Times New Roman"/>
              </a:rPr>
              <a:t>Tabla No IV:</a:t>
            </a:r>
            <a:r>
              <a:rPr lang="es-ES" sz="24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s-ES" sz="2400" b="1" dirty="0" smtClean="0">
                <a:effectLst/>
                <a:latin typeface="Arial"/>
                <a:ea typeface="Calibri"/>
                <a:cs typeface="Times New Roman"/>
              </a:rPr>
              <a:t>Distribución del estado de portador nasal y faríngeo  según vínculo laboral.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endParaRPr lang="es-ES" sz="2400" b="1" dirty="0">
              <a:latin typeface="Arial"/>
              <a:ea typeface="Calibri"/>
              <a:cs typeface="Times New Roman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algn="l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2400" dirty="0" smtClean="0">
                <a:latin typeface="Arial" pitchFamily="34" charset="0"/>
                <a:cs typeface="Arial" pitchFamily="34" charset="0"/>
              </a:rPr>
              <a:t>Prevalece el estado de portador nasal ( 84,60%)con el respecto al faríngeo, predominando en el personal de enfermería con 44,1% y en los médicos con un 23.2% respectivamente.</a:t>
            </a:r>
          </a:p>
          <a:p>
            <a:pPr algn="l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b="1" dirty="0" smtClean="0">
                <a:effectLst/>
                <a:latin typeface="Arial"/>
                <a:ea typeface="Calibri"/>
                <a:cs typeface="Times New Roman"/>
              </a:rPr>
              <a:t>Tabla No V: Factores de riesgo asociados al estado de portador nasal y faríngeo de S. aureus  en trabajadores del HPPP Pinar del Río.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b="1" dirty="0" smtClean="0">
              <a:effectLst/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Los contaminantes ambientales constituyen los principales factores de riesgos ,resultando el polvo el mas significativo, seguido de las enfermedades crónicas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b="1" dirty="0" smtClean="0">
                <a:effectLst/>
                <a:latin typeface="Arial"/>
                <a:ea typeface="Calibri"/>
                <a:cs typeface="Times New Roman"/>
              </a:rPr>
              <a:t>Tabla VI:</a:t>
            </a:r>
            <a:r>
              <a:rPr lang="es-ES" sz="24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s-ES" sz="2400" b="1" dirty="0" smtClean="0">
                <a:effectLst/>
                <a:latin typeface="Arial"/>
                <a:ea typeface="Calibri"/>
                <a:cs typeface="Times New Roman"/>
              </a:rPr>
              <a:t>Gérmenes asociados al estado de portador nasal y faríngeo de S aureus en trabajadores del HPPP Pinar del Río.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Tabla No VII: Patrón de susceptibilidad antimicrobiana.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Resultó el Linezolid el antimicrobiano mas sensible, y el Aztreonam el mas resistente;14 cepas resultaron MRSA  y 6 mostraron sensibilidad intermedia.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Conclusiones: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1-El estado de portador nasal prevaleció al faríngeo.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2-Los contaminantes ambientales  fue el factor de riesgo  mas significativo.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3-El estreptococo pyogenes resulto el germen asociado mas frecuente.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4-Catorce </a:t>
            </a:r>
            <a:r>
              <a:rPr lang="es-ES" sz="2400" smtClean="0">
                <a:latin typeface="Arial" pitchFamily="34" charset="0"/>
                <a:ea typeface="Calibri"/>
                <a:cs typeface="Arial" pitchFamily="34" charset="0"/>
              </a:rPr>
              <a:t>cepas resultaron MRSA.</a:t>
            </a: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198871"/>
              </p:ext>
            </p:extLst>
          </p:nvPr>
        </p:nvGraphicFramePr>
        <p:xfrm>
          <a:off x="3456634" y="9401400"/>
          <a:ext cx="4649470" cy="2468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8980"/>
                <a:gridCol w="602615"/>
                <a:gridCol w="675640"/>
                <a:gridCol w="647065"/>
                <a:gridCol w="675640"/>
                <a:gridCol w="659765"/>
                <a:gridCol w="659765"/>
              </a:tblGrid>
              <a:tr h="248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Edad (años)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5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 portadores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16 a 35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22.4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77.21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40.51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36 a 60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28.0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71.96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54.87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mas de 60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24.6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147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75.38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794038" y="28022550"/>
            <a:ext cx="3600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4796"/>
              </p:ext>
            </p:extLst>
          </p:nvPr>
        </p:nvGraphicFramePr>
        <p:xfrm>
          <a:off x="3312618" y="14513968"/>
          <a:ext cx="4761230" cy="1920240"/>
        </p:xfrm>
        <a:graphic>
          <a:graphicData uri="http://schemas.openxmlformats.org/drawingml/2006/table">
            <a:tbl>
              <a:tblPr/>
              <a:tblGrid>
                <a:gridCol w="2476500"/>
                <a:gridCol w="1142365"/>
                <a:gridCol w="1142365"/>
              </a:tblGrid>
              <a:tr h="123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Vínculo laboral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 (n= 195)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Médicos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Personal de enfermería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35.38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Manipuladores de alimentos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7.17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Medios Diagnósticos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24.10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Otro personal de servicio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10.76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9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95396"/>
              </p:ext>
            </p:extLst>
          </p:nvPr>
        </p:nvGraphicFramePr>
        <p:xfrm>
          <a:off x="3456634" y="18042360"/>
          <a:ext cx="4415790" cy="1645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0770"/>
                <a:gridCol w="506730"/>
                <a:gridCol w="605790"/>
                <a:gridCol w="543560"/>
                <a:gridCol w="569595"/>
                <a:gridCol w="553085"/>
                <a:gridCol w="556260"/>
              </a:tblGrid>
              <a:tr h="2114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Aislamiento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 portadores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151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17.4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Faringeo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187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95.8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13.33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86.6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390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86272"/>
              </p:ext>
            </p:extLst>
          </p:nvPr>
        </p:nvGraphicFramePr>
        <p:xfrm>
          <a:off x="3240610" y="22218824"/>
          <a:ext cx="4874895" cy="3566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9555"/>
                <a:gridCol w="500380"/>
                <a:gridCol w="580390"/>
                <a:gridCol w="500380"/>
                <a:gridCol w="580390"/>
                <a:gridCol w="500380"/>
                <a:gridCol w="693420"/>
              </a:tblGrid>
              <a:tr h="53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Vinculo laboral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 nasal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 faringeo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Médicos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23.2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23.5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3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Personal de enfermería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37.2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3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Manipuladores de alimentos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5.8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Medios Diagnósticos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18.6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25.49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Otro personal de servicio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11.3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84.6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15.6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67587"/>
              </p:ext>
            </p:extLst>
          </p:nvPr>
        </p:nvGraphicFramePr>
        <p:xfrm>
          <a:off x="3240610" y="28254518"/>
          <a:ext cx="5446395" cy="2743200"/>
        </p:xfrm>
        <a:graphic>
          <a:graphicData uri="http://schemas.openxmlformats.org/drawingml/2006/table">
            <a:tbl>
              <a:tblPr/>
              <a:tblGrid>
                <a:gridCol w="2832735"/>
                <a:gridCol w="1306830"/>
                <a:gridCol w="1306830"/>
              </a:tblGrid>
              <a:tr h="135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Factores de riesgo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Contaminantes ambientales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34.2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Hacinamiento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6.66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Hábito de fumar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18.0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Enfermedades crónicas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23.8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IRA a repetición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2.8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Uso previo de antibióticos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2.8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Tratamiento con esteroides previo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4.7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Tratamiento quirúrgico previo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6.66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5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94232"/>
              </p:ext>
            </p:extLst>
          </p:nvPr>
        </p:nvGraphicFramePr>
        <p:xfrm>
          <a:off x="3528642" y="33668096"/>
          <a:ext cx="4874260" cy="3144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30985"/>
                <a:gridCol w="516255"/>
                <a:gridCol w="598170"/>
                <a:gridCol w="516255"/>
                <a:gridCol w="598170"/>
                <a:gridCol w="516255"/>
                <a:gridCol w="5981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Gérmenes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asociados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 Nasal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Portador Faringeo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i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Streptococcus</a:t>
                      </a:r>
                      <a:r>
                        <a:rPr lang="es-ES" sz="12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pyogenes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37.5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Pseudomonas spp.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Klebsiella spp.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Escherichia coli.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Streptococcus pneumoniae.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37.5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62.5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18330"/>
              </p:ext>
            </p:extLst>
          </p:nvPr>
        </p:nvGraphicFramePr>
        <p:xfrm>
          <a:off x="3312618" y="38780664"/>
          <a:ext cx="4991100" cy="5198745"/>
        </p:xfrm>
        <a:graphic>
          <a:graphicData uri="http://schemas.openxmlformats.org/drawingml/2006/table">
            <a:tbl>
              <a:tblPr/>
              <a:tblGrid>
                <a:gridCol w="1712595"/>
                <a:gridCol w="1236345"/>
                <a:gridCol w="1133475"/>
                <a:gridCol w="908685"/>
              </a:tblGrid>
              <a:tr h="3359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Antibióticos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Sensible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Resistente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Augmentin(AUG)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Ampicillin/Sulbactam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Amoxicillin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Cefazolin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Cefotaxime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Ticarcilin/A.Clavulánico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Aztreonam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Ceftazidime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Ceftriaxone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Co-trimoxazol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Clindamycin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Meropenem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Teicoplanin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Linezolid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Cefoxitim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Vancomicina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555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813</Words>
  <Application>Microsoft Office PowerPoint</Application>
  <PresentationFormat>Personalizado</PresentationFormat>
  <Paragraphs>372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PORTADORES  ASINTOMÁTICOS  DE STAPHYLOCOCCUS AUREUS EN NARIZ Y GARGANTA EN PERSONAL DE SALUD.   ¨HOSPITAL PEDIATRICO PEPE PORTILLA  PINAR DEL RÍO. Autor: Dr. González Martínez Miguel Luis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PORTADORES  ASINTOMÁTICOS  DE STAPHYLOCOCCUS AUREUS EN NARIZ Y GARGANTA EN PERSONAL DE SALUD.   ¨HOSPITAL PEDIATRICO PEPE PORTILLA  PINAR DEL RÍO. Autor: Dr. González Martínez Miguel Luis</dc:title>
  <dc:creator>Kirenia</dc:creator>
  <cp:lastModifiedBy>Kirenia</cp:lastModifiedBy>
  <cp:revision>5</cp:revision>
  <dcterms:created xsi:type="dcterms:W3CDTF">2014-10-07T05:55:54Z</dcterms:created>
  <dcterms:modified xsi:type="dcterms:W3CDTF">2014-10-07T06:44:31Z</dcterms:modified>
</cp:coreProperties>
</file>